
<file path=[Content_Types].xml><?xml version="1.0" encoding="utf-8"?>
<Types xmlns="http://schemas.openxmlformats.org/package/2006/content-types">
  <Default Extension="bmp" ContentType="image/bmp"/>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25" r:id="rId15"/>
    <p:sldId id="328" r:id="rId16"/>
    <p:sldId id="326" r:id="rId17"/>
    <p:sldId id="327" r:id="rId18"/>
    <p:sldId id="324" r:id="rId19"/>
    <p:sldId id="329" r:id="rId20"/>
    <p:sldId id="330" r:id="rId21"/>
    <p:sldId id="337" r:id="rId22"/>
    <p:sldId id="333" r:id="rId23"/>
    <p:sldId id="334" r:id="rId24"/>
    <p:sldId id="335" r:id="rId25"/>
    <p:sldId id="338" r:id="rId26"/>
    <p:sldId id="336" r:id="rId27"/>
    <p:sldId id="340" r:id="rId28"/>
    <p:sldId id="312" r:id="rId29"/>
    <p:sldId id="303" r:id="rId30"/>
    <p:sldId id="302"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1" r:id="rId68"/>
  </p:sldIdLst>
  <p:sldSz cx="18288000" cy="10287000"/>
  <p:notesSz cx="6858000" cy="9144000"/>
  <p:embeddedFontLst>
    <p:embeddedFont>
      <p:font typeface="Barlow Light Bold" panose="020B0604020202020204" charset="0"/>
      <p:regular r:id="rId70"/>
    </p:embeddedFont>
    <p:embeddedFont>
      <p:font typeface="Barlow Medium" panose="00000600000000000000" pitchFamily="2" charset="0"/>
      <p:regular r:id="rId71"/>
      <p:italic r:id="rId72"/>
    </p:embeddedFon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Encode Sans Black" panose="020B0604020202020204" charset="0"/>
      <p:bold r:id="rId78"/>
    </p:embeddedFont>
    <p:embeddedFont>
      <p:font typeface="Encode Sans Normal" panose="020B0604020202020204" charset="0"/>
      <p:regular r:id="rId79"/>
      <p:bold r:id="rId80"/>
    </p:embeddedFont>
    <p:embeddedFont>
      <p:font typeface="Open Sans" panose="020B0606030504020204" pitchFamily="34" charset="0"/>
      <p:regular r:id="rId81"/>
      <p:bold r:id="rId82"/>
      <p:italic r:id="rId83"/>
      <p:boldItalic r:id="rId84"/>
    </p:embeddedFont>
    <p:embeddedFont>
      <p:font typeface="Open Sans Bold" panose="020B0604020202020204" charset="0"/>
      <p:regular r:id="rId85"/>
      <p:bold r:id="rId86"/>
    </p:embeddedFont>
    <p:embeddedFont>
      <p:font typeface="Roboto Bold" panose="020B0604020202020204" charset="0"/>
      <p:regular r:id="rId87"/>
      <p:bold r:id="rId88"/>
    </p:embeddedFont>
    <p:embeddedFont>
      <p:font typeface="Uni Sans Bold" panose="00000500000000000000" pitchFamily="2" charset="0"/>
      <p:bold r:id="rId89"/>
    </p:embeddedFont>
    <p:embeddedFont>
      <p:font typeface="Uni Sans Book" panose="00000500000000000000" charset="0"/>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25"/>
            <p14:sldId id="328"/>
            <p14:sldId id="326"/>
            <p14:sldId id="327"/>
            <p14:sldId id="324"/>
            <p14:sldId id="329"/>
            <p14:sldId id="330"/>
            <p14:sldId id="337"/>
            <p14:sldId id="333"/>
            <p14:sldId id="334"/>
            <p14:sldId id="335"/>
            <p14:sldId id="338"/>
            <p14:sldId id="336"/>
            <p14:sldId id="340"/>
            <p14:sldId id="312"/>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2E83"/>
    <a:srgbClr val="B7A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2593" autoAdjust="0"/>
  </p:normalViewPr>
  <p:slideViewPr>
    <p:cSldViewPr>
      <p:cViewPr varScale="1">
        <p:scale>
          <a:sx n="62" d="100"/>
          <a:sy n="62" d="100"/>
        </p:scale>
        <p:origin x="51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2758247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16911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17</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673090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26</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10"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image" Target="../media/image48.svg"/></Relationships>
</file>

<file path=ppt/slides/_rels/slide5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50.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48.svg"/><Relationship Id="rId10" Type="http://schemas.openxmlformats.org/officeDocument/2006/relationships/image" Target="../media/image13.png"/><Relationship Id="rId4" Type="http://schemas.openxmlformats.org/officeDocument/2006/relationships/image" Target="../media/image47.png"/><Relationship Id="rId9" Type="http://schemas.openxmlformats.org/officeDocument/2006/relationships/image" Target="../media/image12.sv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4.svg"/><Relationship Id="rId7"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54.svg"/><Relationship Id="rId5" Type="http://schemas.openxmlformats.org/officeDocument/2006/relationships/image" Target="../media/image52.sv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44.svg"/></Relationships>
</file>

<file path=ppt/slides/_rels/slide53.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6.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8.sv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7.bmp"/><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 shape animation</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GVT time-series</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GVT FRF equations</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mc:Choice xmlns:a14="http://schemas.microsoft.com/office/drawing/2010/main"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&lt;insert&gt;</a:t>
                  </a:r>
                </a:p>
                <a:p>
                  <a:pPr marL="342900" indent="-342900">
                    <a:lnSpc>
                      <a:spcPts val="3550"/>
                    </a:lnSpc>
                    <a:spcBef>
                      <a:spcPct val="0"/>
                    </a:spcBef>
                    <a:buFont typeface="Arial" panose="020B0604020202020204" pitchFamily="34" charset="0"/>
                    <a:buChar char="•"/>
                  </a:pPr>
                  <a:r>
                    <a:rPr lang="en-US" sz="2500" dirty="0">
                      <a:latin typeface="Open Sans"/>
                    </a:rPr>
                    <a:t>log decrement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State-Space</a:t>
            </a:r>
          </a:p>
          <a:p>
            <a:pPr>
              <a:lnSpc>
                <a:spcPts val="15000"/>
              </a:lnSpc>
            </a:pPr>
            <a:r>
              <a:rPr lang="en-US" sz="12500" spc="-125" dirty="0">
                <a:solidFill>
                  <a:srgbClr val="4B2E83"/>
                </a:solidFill>
                <a:latin typeface="Encode Sans Black" pitchFamily="2" charset="0"/>
              </a:rPr>
              <a:t>Modeling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spTree>
    <p:extLst>
      <p:ext uri="{BB962C8B-B14F-4D97-AF65-F5344CB8AC3E}">
        <p14:creationId xmlns:p14="http://schemas.microsoft.com/office/powerpoint/2010/main" val="115011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spTree>
    <p:extLst>
      <p:ext uri="{BB962C8B-B14F-4D97-AF65-F5344CB8AC3E}">
        <p14:creationId xmlns:p14="http://schemas.microsoft.com/office/powerpoint/2010/main" val="347338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Theodorsen</a:t>
            </a:r>
            <a:r>
              <a:rPr lang="en-US" dirty="0">
                <a:solidFill>
                  <a:schemeClr val="tx1"/>
                </a:solidFill>
              </a:rPr>
              <a:t> solution</a:t>
            </a:r>
          </a:p>
          <a:p>
            <a:pPr algn="ctr"/>
            <a:r>
              <a:rPr lang="en-US" dirty="0">
                <a:solidFill>
                  <a:schemeClr val="tx1"/>
                </a:solidFill>
              </a:rPr>
              <a:t>Roger approximation</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6EEC416D-5E44-09E4-D545-2F0E533618F8}"/>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spTree>
    <p:extLst>
      <p:ext uri="{BB962C8B-B14F-4D97-AF65-F5344CB8AC3E}">
        <p14:creationId xmlns:p14="http://schemas.microsoft.com/office/powerpoint/2010/main" val="310691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Theodorsen</a:t>
            </a:r>
            <a:r>
              <a:rPr lang="en-US" dirty="0">
                <a:solidFill>
                  <a:schemeClr val="tx1"/>
                </a:solidFill>
              </a:rPr>
              <a:t> Solution</a:t>
            </a:r>
          </a:p>
          <a:p>
            <a:pPr algn="ctr"/>
            <a:r>
              <a:rPr lang="en-US" dirty="0">
                <a:solidFill>
                  <a:schemeClr val="tx1"/>
                </a:solidFill>
              </a:rPr>
              <a:t>Roger Approximation</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grpSp>
        <p:nvGrpSpPr>
          <p:cNvPr id="3" name="Group 19">
            <a:extLst>
              <a:ext uri="{FF2B5EF4-FFF2-40B4-BE49-F238E27FC236}">
                <a16:creationId xmlns:a16="http://schemas.microsoft.com/office/drawing/2014/main" id="{C283F0D3-96B4-23C8-516A-E699400B31A3}"/>
              </a:ext>
            </a:extLst>
          </p:cNvPr>
          <p:cNvGrpSpPr/>
          <p:nvPr/>
        </p:nvGrpSpPr>
        <p:grpSpPr>
          <a:xfrm>
            <a:off x="10129286" y="5706747"/>
            <a:ext cx="6634714" cy="3102849"/>
            <a:chOff x="0" y="-19049"/>
            <a:chExt cx="5421181" cy="2210576"/>
          </a:xfrm>
        </p:grpSpPr>
        <p:sp>
          <p:nvSpPr>
            <p:cNvPr id="4" name="TextBox 20">
              <a:extLst>
                <a:ext uri="{FF2B5EF4-FFF2-40B4-BE49-F238E27FC236}">
                  <a16:creationId xmlns:a16="http://schemas.microsoft.com/office/drawing/2014/main" id="{C5F26AC5-AA4B-60F6-C4D8-DA48EC694CE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t>
              </a:r>
              <a:r>
                <a:rPr lang="en-US" sz="3500" dirty="0" err="1">
                  <a:solidFill>
                    <a:srgbClr val="B7A57A"/>
                  </a:solidFill>
                  <a:latin typeface="Encode Sans Black" pitchFamily="2" charset="0"/>
                </a:rPr>
                <a:t>Aeroservoelasticity</a:t>
              </a:r>
              <a:endParaRPr lang="en-US" sz="3500" dirty="0">
                <a:solidFill>
                  <a:srgbClr val="B7A57A"/>
                </a:solidFill>
                <a:latin typeface="Encode Sans Black" pitchFamily="2" charset="0"/>
              </a:endParaRPr>
            </a:p>
          </p:txBody>
        </p:sp>
        <p:sp>
          <p:nvSpPr>
            <p:cNvPr id="5" name="TextBox 21">
              <a:extLst>
                <a:ext uri="{FF2B5EF4-FFF2-40B4-BE49-F238E27FC236}">
                  <a16:creationId xmlns:a16="http://schemas.microsoft.com/office/drawing/2014/main" id="{BF5207E1-F68F-B368-7D3B-A1C2E571E7D5}"/>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Tree>
    <p:extLst>
      <p:ext uri="{BB962C8B-B14F-4D97-AF65-F5344CB8AC3E}">
        <p14:creationId xmlns:p14="http://schemas.microsoft.com/office/powerpoint/2010/main" val="42377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state-space model block diagram</a:t>
              </a:r>
            </a:p>
          </p:txBody>
        </p:sp>
      </p:grpSp>
    </p:spTree>
    <p:extLst>
      <p:ext uri="{BB962C8B-B14F-4D97-AF65-F5344CB8AC3E}">
        <p14:creationId xmlns:p14="http://schemas.microsoft.com/office/powerpoint/2010/main" val="384508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spTree>
    <p:extLst>
      <p:ext uri="{BB962C8B-B14F-4D97-AF65-F5344CB8AC3E}">
        <p14:creationId xmlns:p14="http://schemas.microsoft.com/office/powerpoint/2010/main" val="3052005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124797"/>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State-Space Modeling</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Setup</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spTree>
    <p:extLst>
      <p:ext uri="{BB962C8B-B14F-4D97-AF65-F5344CB8AC3E}">
        <p14:creationId xmlns:p14="http://schemas.microsoft.com/office/powerpoint/2010/main" val="12431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Setup</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spTree>
    <p:extLst>
      <p:ext uri="{BB962C8B-B14F-4D97-AF65-F5344CB8AC3E}">
        <p14:creationId xmlns:p14="http://schemas.microsoft.com/office/powerpoint/2010/main" val="392487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wind tunnel FRFs</a:t>
              </a:r>
            </a:p>
          </p:txBody>
        </p:sp>
      </p:grpSp>
    </p:spTree>
    <p:extLst>
      <p:ext uri="{BB962C8B-B14F-4D97-AF65-F5344CB8AC3E}">
        <p14:creationId xmlns:p14="http://schemas.microsoft.com/office/powerpoint/2010/main" val="397285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spTree>
    <p:extLst>
      <p:ext uri="{BB962C8B-B14F-4D97-AF65-F5344CB8AC3E}">
        <p14:creationId xmlns:p14="http://schemas.microsoft.com/office/powerpoint/2010/main" val="2203050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spTree>
    <p:extLst>
      <p:ext uri="{BB962C8B-B14F-4D97-AF65-F5344CB8AC3E}">
        <p14:creationId xmlns:p14="http://schemas.microsoft.com/office/powerpoint/2010/main" val="103632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structural dynamic EOM</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spTree>
    <p:extLst>
      <p:ext uri="{BB962C8B-B14F-4D97-AF65-F5344CB8AC3E}">
        <p14:creationId xmlns:p14="http://schemas.microsoft.com/office/powerpoint/2010/main" val="263433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visualization of the optimization result (?)</a:t>
              </a:r>
            </a:p>
          </p:txBody>
        </p:sp>
      </p:grpSp>
    </p:spTree>
    <p:extLst>
      <p:ext uri="{BB962C8B-B14F-4D97-AF65-F5344CB8AC3E}">
        <p14:creationId xmlns:p14="http://schemas.microsoft.com/office/powerpoint/2010/main" val="298993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&lt;summary&gt;</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&lt;results&gt;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&lt;future work&gt;</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&lt;…&gt;</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&lt;acknowledgements&gt;</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spTree>
    <p:extLst>
      <p:ext uri="{BB962C8B-B14F-4D97-AF65-F5344CB8AC3E}">
        <p14:creationId xmlns:p14="http://schemas.microsoft.com/office/powerpoint/2010/main" val="21392617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[1] </a:t>
            </a:r>
            <a:r>
              <a:rPr lang="en-US" sz="1600" dirty="0">
                <a:solidFill>
                  <a:srgbClr val="FFFFFF"/>
                </a:solidFill>
                <a:latin typeface="Open Sans"/>
              </a:rPr>
              <a:t>Jake D. </a:t>
            </a:r>
            <a:r>
              <a:rPr lang="en-US" sz="1600" dirty="0" err="1">
                <a:solidFill>
                  <a:srgbClr val="FFFFFF"/>
                </a:solidFill>
                <a:latin typeface="Open Sans"/>
              </a:rPr>
              <a:t>Quenzer</a:t>
            </a:r>
            <a:r>
              <a:rPr lang="en-US" sz="1600" dirty="0">
                <a:solidFill>
                  <a:srgbClr val="FFFFFF"/>
                </a:solidFill>
                <a:latin typeface="Open Sans"/>
              </a:rPr>
              <a:t>, Alison </a:t>
            </a:r>
            <a:r>
              <a:rPr lang="en-US" sz="1600" dirty="0" err="1">
                <a:solidFill>
                  <a:srgbClr val="FFFFFF"/>
                </a:solidFill>
                <a:latin typeface="Open Sans"/>
              </a:rPr>
              <a:t>Zongolowicz</a:t>
            </a:r>
            <a:r>
              <a:rPr lang="en-US" sz="1600" dirty="0">
                <a:solidFill>
                  <a:srgbClr val="FFFFFF"/>
                </a:solidFill>
                <a:latin typeface="Open Sans"/>
              </a:rPr>
              <a:t>, Kimberly A. Hinson, Bijan </a:t>
            </a:r>
            <a:r>
              <a:rPr lang="en-US" sz="1600" dirty="0" err="1">
                <a:solidFill>
                  <a:srgbClr val="FFFFFF"/>
                </a:solidFill>
                <a:latin typeface="Open Sans"/>
              </a:rPr>
              <a:t>Barzgaran</a:t>
            </a:r>
            <a:r>
              <a:rPr lang="en-US" sz="1600" dirty="0">
                <a:solidFill>
                  <a:srgbClr val="FFFFFF"/>
                </a:solidFill>
                <a:latin typeface="Open Sans"/>
              </a:rPr>
              <a:t>, Eli Livne, Mehran </a:t>
            </a:r>
            <a:r>
              <a:rPr lang="en-US" sz="1600" dirty="0" err="1">
                <a:solidFill>
                  <a:srgbClr val="FFFFFF"/>
                </a:solidFill>
                <a:latin typeface="Open Sans"/>
              </a:rPr>
              <a:t>Mesbahi</a:t>
            </a:r>
            <a:r>
              <a:rPr lang="en-US" sz="1600" dirty="0">
                <a:solidFill>
                  <a:srgbClr val="FFFFFF"/>
                </a:solidFill>
                <a:latin typeface="Open Sans"/>
              </a:rPr>
              <a:t>, and Kristi Morgansen. Model for Aeroelastic Response to Gust Excitation. American Institute of Aeronautics and Astronautics Inc., 2019.</a:t>
            </a:r>
            <a:endParaRPr lang="en-US" dirty="0">
              <a:solidFill>
                <a:srgbClr val="FFFFFF"/>
              </a:solidFill>
              <a:latin typeface="Open Sans"/>
            </a:endParaRP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[3]</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[2]</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[4]</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[6]</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[5]</a:t>
            </a: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9181" y="6208834"/>
            <a:ext cx="3455929" cy="1506431"/>
          </a:xfrm>
          <a:prstGeom prst="rect">
            <a:avLst/>
          </a:prstGeom>
        </p:spPr>
      </p:pic>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a:solidFill>
                  <a:srgbClr val="B7A57A"/>
                </a:solidFill>
                <a:latin typeface="Open Sans" panose="020B0604020202020204" charset="0"/>
                <a:ea typeface="Open Sans" panose="020B0604020202020204" charset="0"/>
                <a:cs typeface="Open Sans" panose="020B0604020202020204" charset="0"/>
              </a:rPr>
              <a:t>pg 01 / 22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39871"/>
          </a:xfrm>
          <a:prstGeom prst="rect">
            <a:avLst/>
          </a:prstGeom>
        </p:spPr>
        <p:txBody>
          <a:bodyPr lIns="0" tIns="0" rIns="0" bIns="0" rtlCol="0" anchor="t">
            <a:spAutoFit/>
          </a:bodyPr>
          <a:lstStyle/>
          <a:p>
            <a:pPr marL="457200" lvl="0" indent="-457200">
              <a:lnSpc>
                <a:spcPts val="3692"/>
              </a:lnSpc>
              <a:spcBef>
                <a:spcPct val="0"/>
              </a:spcBef>
              <a:buFont typeface="Arial" panose="020B0604020202020204" pitchFamily="34" charset="0"/>
              <a:buChar char="•"/>
            </a:pPr>
            <a:r>
              <a:rPr lang="en-US" sz="2600" dirty="0">
                <a:latin typeface="Open Sans"/>
              </a:rPr>
              <a:t>structural dynamic modal information</a:t>
            </a:r>
          </a:p>
          <a:p>
            <a:pPr marL="457200" indent="-457200">
              <a:lnSpc>
                <a:spcPts val="3692"/>
              </a:lnSpc>
              <a:spcBef>
                <a:spcPct val="0"/>
              </a:spcBef>
              <a:buFont typeface="Arial" panose="020B0604020202020204" pitchFamily="34" charset="0"/>
              <a:buChar char="•"/>
            </a:pPr>
            <a:r>
              <a:rPr lang="en-US" sz="2600" dirty="0">
                <a:latin typeface="Open Sans"/>
              </a:rPr>
              <a:t>existing NASTRAN model</a:t>
            </a:r>
          </a:p>
          <a:p>
            <a:pPr marL="457200" indent="-457200">
              <a:lnSpc>
                <a:spcPts val="3692"/>
              </a:lnSpc>
              <a:spcBef>
                <a:spcPct val="0"/>
              </a:spcBef>
              <a:buFont typeface="Arial" panose="020B0604020202020204" pitchFamily="34" charset="0"/>
              <a:buChar char="•"/>
            </a:pPr>
            <a:r>
              <a:rPr lang="en-US" sz="2600" dirty="0">
                <a:latin typeface="Open Sans"/>
              </a:rPr>
              <a:t>GVT </a:t>
            </a:r>
          </a:p>
          <a:p>
            <a:pPr marL="457200" indent="-457200">
              <a:lnSpc>
                <a:spcPts val="3692"/>
              </a:lnSpc>
              <a:spcBef>
                <a:spcPct val="0"/>
              </a:spcBef>
              <a:buFont typeface="Arial" panose="020B0604020202020204" pitchFamily="34" charset="0"/>
              <a:buChar char="•"/>
            </a:pPr>
            <a:r>
              <a:rPr lang="en-US" sz="2600" dirty="0">
                <a:latin typeface="Open Sans"/>
              </a:rPr>
              <a:t>&lt;insert&gt;</a:t>
            </a:r>
          </a:p>
          <a:p>
            <a:pPr marL="457200" indent="-457200">
              <a:lnSpc>
                <a:spcPts val="3692"/>
              </a:lnSpc>
              <a:spcBef>
                <a:spcPct val="0"/>
              </a:spcBef>
              <a:buFont typeface="Arial" panose="020B0604020202020204" pitchFamily="34" charset="0"/>
              <a:buChar char="•"/>
            </a:pPr>
            <a:r>
              <a:rPr lang="en-US" sz="2600" dirty="0">
                <a:latin typeface="Open Sans"/>
              </a:rPr>
              <a:t>&lt;insert&gt;</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spTree>
    <p:extLst>
      <p:ext uri="{BB962C8B-B14F-4D97-AF65-F5344CB8AC3E}">
        <p14:creationId xmlns:p14="http://schemas.microsoft.com/office/powerpoint/2010/main" val="373930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Aerodynamics: Linear unsteady</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2573</Words>
  <Application>Microsoft Office PowerPoint</Application>
  <PresentationFormat>Custom</PresentationFormat>
  <Paragraphs>545</Paragraphs>
  <Slides>67</Slides>
  <Notes>21</Notes>
  <HiddenSlides>39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Uni Sans Bold</vt:lpstr>
      <vt:lpstr>Open Sans</vt:lpstr>
      <vt:lpstr>Cambria Math</vt:lpstr>
      <vt:lpstr>Barlow Light Bold</vt:lpstr>
      <vt:lpstr>Encode Sans Black</vt:lpstr>
      <vt:lpstr>Arial</vt:lpstr>
      <vt:lpstr>Roboto Bold</vt:lpstr>
      <vt:lpstr>Barlow Medium</vt:lpstr>
      <vt:lpstr>Encode Sans Normal</vt:lpstr>
      <vt:lpstr>Open Sans Bold</vt:lpstr>
      <vt:lpstr>Calibri</vt:lpstr>
      <vt:lpstr>Uni Sans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41</cp:revision>
  <dcterms:created xsi:type="dcterms:W3CDTF">2006-08-16T00:00:00Z</dcterms:created>
  <dcterms:modified xsi:type="dcterms:W3CDTF">2023-11-27T00:47:00Z</dcterms:modified>
  <dc:identifier>DAEjcm63AaA</dc:identifier>
</cp:coreProperties>
</file>